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1826" r:id="rId3"/>
    <p:sldId id="1729" r:id="rId4"/>
    <p:sldId id="1874" r:id="rId5"/>
    <p:sldId id="1875" r:id="rId6"/>
    <p:sldId id="1858" r:id="rId7"/>
    <p:sldId id="1814" r:id="rId8"/>
    <p:sldId id="1859" r:id="rId9"/>
    <p:sldId id="1860" r:id="rId10"/>
    <p:sldId id="1864" r:id="rId11"/>
    <p:sldId id="1865" r:id="rId12"/>
    <p:sldId id="1876" r:id="rId13"/>
    <p:sldId id="1866" r:id="rId14"/>
    <p:sldId id="1879" r:id="rId15"/>
    <p:sldId id="1867" r:id="rId16"/>
    <p:sldId id="1868" r:id="rId17"/>
    <p:sldId id="1877" r:id="rId18"/>
    <p:sldId id="1878" r:id="rId19"/>
    <p:sldId id="1881" r:id="rId20"/>
    <p:sldId id="1880" r:id="rId21"/>
    <p:sldId id="1871" r:id="rId22"/>
    <p:sldId id="1872" r:id="rId23"/>
    <p:sldId id="1873" r:id="rId24"/>
    <p:sldId id="182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2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0E9E8-594F-474C-A549-18452E4B278B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DC73D-7E5F-4D74-A656-929F5F8EA6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4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7D21F-A443-1BC3-35E8-FBB6C4377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DC9612-72BC-035A-898A-259060987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6A5F66-D5D6-FA74-3787-029317069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EAE54-80D5-53AD-05F7-0332009F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EE16B-AAF2-2B97-E875-FCC64185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64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B535D-69FC-CEF4-7DDD-4263CDEA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1C0D2E-BE1B-3674-F6CE-FD75CAD29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508A2D-1411-1689-6B93-FB80AF55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1AD100-A6B9-A55F-A422-33F8A680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D38955-5651-C14D-5858-49E92887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7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AD8DFA-5014-CE0C-5F9E-73908DEA4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F7D86F-B52E-F789-E8A0-AD6E15B49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7755C-280E-BF2D-7F13-BB682251C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5C583-A50C-27D3-B65B-717A381D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A2AD20-B129-F66D-1B27-993E8252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57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31408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7649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500733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2603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209363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4437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38963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99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C3588-1961-75DA-D57C-38988386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A20D-B880-379B-EE01-307E2B74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B19EB5-7FF3-700B-C350-00AFE2A2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65CAC7-4789-4575-B626-45F6136E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9A54B-D41B-BAB6-5248-AED4B8E6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89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872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7744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2502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1415075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16318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0711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7102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3325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8046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30549-3B49-AB71-CFD7-1912F1A4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D3C8B7-CCB8-5BB0-4007-87CB0E33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DE3FA-53D6-D5CB-0049-90CAB0533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7CE486-2A9E-9925-41D9-B76DC8A9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00B4C-0CE0-F05C-1178-98DDBEBC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92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47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3139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13016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33457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049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499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88911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392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321730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06009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5FDB6-FC7B-714C-E79A-FEE61ABD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AC539-C394-D65C-1539-FBB57FCE1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B6CFF6-711C-A0F3-948F-AF57D3BA3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247D8-1AD0-483F-23F8-2320DEE8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A5937D-915E-1B97-07B8-803F28A9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58F40A-5E79-E0F9-A3E3-0AE955A0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8761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21541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811765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00306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74255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317907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386908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177355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04267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34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5E4C0-E0B2-3D1F-2AF0-F52949ED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3F3DF0-BF9E-202F-8E48-40CFE5CA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87ECA5-00E5-814B-5B08-BD7D42078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B3334D-21D9-2329-EBBF-0E3E7E0B6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6608DF-DCB2-8EFB-7CD8-47E822FE6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BDAC1A-18F9-3FC3-9CAD-5683E72E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7D1FEF-3CAC-3259-A5B2-D3B6380F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DCF672-FE31-8702-F3EE-D19F2E39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34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315CD-2A5A-5565-5F91-3DA50657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8B01C7-3C0C-D227-BC50-6DECDF73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DCF1B1-5F67-A772-DF49-6CAD54E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76AEBF-264E-698E-BA51-93274630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4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BC01C8-CCBA-B1B8-EC9D-24B84227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8C9091-044C-F6CB-687E-1D8682B1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2F4F6D-8DED-1D56-8FBC-D55E2D52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14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FF071-E2EF-AA21-BB51-1430CEB8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6228D-0F9B-B181-FCE7-E3455C414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2FA8FE-0A03-33B0-6EE7-75EFDD3CD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CDCE14-5E72-393E-F4EF-2D66E38E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71DBBB-CB01-2231-0C1B-F5976A4F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829D95-5E77-F6C5-E95A-57F3262A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94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8231F-0AB6-9DD7-EE3E-9A384307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36FA68-426F-2778-0C84-5B695A20F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F7EB4B-20C4-DB7A-9974-446DA9E05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8DCA38-635E-D7E8-940A-3E75D5E0F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D107E1-407A-65A2-468D-7756A76E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50C431-9199-956B-36AE-9438216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8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6DFD8E-765B-3509-2D15-A0E465F68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408DAA-580E-7F3B-D5CC-6EC865E80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E9BCAF-B8FA-9ADA-3D7F-53D3639E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D6397-982A-4531-A991-2692DA743A0A}" type="datetimeFigureOut">
              <a:rPr lang="zh-CN" altLang="en-US" smtClean="0"/>
              <a:t>2023/10/24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62E31-9B3A-53FC-B6EE-C1AFFE650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FDDA6-CD2D-F2DB-D1E4-8ED84854A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47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B33B51-F766-4E52-A432-713A7BA5782E}"/>
              </a:ext>
            </a:extLst>
          </p:cNvPr>
          <p:cNvCxnSpPr>
            <a:cxnSpLocks/>
          </p:cNvCxnSpPr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7901EC8B-8BB6-45F3-B7A0-7DE683BA4B23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1EA20FEF-4221-46B5-8983-6249249C5BC1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6BB7A1-C915-4625-AF26-BA1B1509A163}"/>
              </a:ext>
            </a:extLst>
          </p:cNvPr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组　长：李昊阳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A9C09-FE5F-41C7-98F6-0085B5436E93}"/>
              </a:ext>
            </a:extLst>
          </p:cNvPr>
          <p:cNvSpPr txBox="1"/>
          <p:nvPr/>
        </p:nvSpPr>
        <p:spPr>
          <a:xfrm>
            <a:off x="1149487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老　师：汤世平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2B07-BE7E-45C0-80DE-43A55E3A70ED}"/>
              </a:ext>
            </a:extLst>
          </p:cNvPr>
          <p:cNvSpPr txBox="1"/>
          <p:nvPr/>
        </p:nvSpPr>
        <p:spPr>
          <a:xfrm>
            <a:off x="660400" y="2011086"/>
            <a:ext cx="11292788" cy="1960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卓越工程综合训练</a:t>
            </a:r>
            <a:b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第五小组第</a:t>
            </a:r>
            <a:r>
              <a:rPr lang="zh-CN" altLang="en-US" sz="6000" b="1" spc="300" dirty="0">
                <a:solidFill>
                  <a:schemeClr val="bg1"/>
                </a:solidFill>
                <a:latin typeface="+mn-ea"/>
              </a:rPr>
              <a:t>二</a:t>
            </a: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周汇报</a:t>
            </a:r>
          </a:p>
        </p:txBody>
      </p:sp>
    </p:spTree>
    <p:extLst>
      <p:ext uri="{BB962C8B-B14F-4D97-AF65-F5344CB8AC3E}">
        <p14:creationId xmlns:p14="http://schemas.microsoft.com/office/powerpoint/2010/main" val="219197491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代码示例与测试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6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5F87B17-DC8A-6CAC-5789-C0BFE808D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0" t="8583" r="5078" b="8046"/>
          <a:stretch/>
        </p:blipFill>
        <p:spPr>
          <a:xfrm>
            <a:off x="1730298" y="1136489"/>
            <a:ext cx="8396351" cy="49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3889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API</a:t>
            </a:r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7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459875"/>
            <a:ext cx="9100038" cy="436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模块管理接口（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ModuleManager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）： 提供操作模块的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API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，如自定义模块依赖，安装、更新、启用、停用、卸载模块等。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37B5C6-A6C8-CB2C-2773-C31369C04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3" t="9043" r="6163" b="9118"/>
          <a:stretch/>
        </p:blipFill>
        <p:spPr>
          <a:xfrm>
            <a:off x="2998841" y="2298130"/>
            <a:ext cx="6181617" cy="3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0112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4801359" cy="857460"/>
            <a:chOff x="5588007" y="1590635"/>
            <a:chExt cx="4801359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83951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7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发布与管理模块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85467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成员与分工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099" y="2505200"/>
            <a:ext cx="90678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本模块人员安排：李昊阳赵炫皓 陈耀宇</a:t>
            </a:r>
          </a:p>
          <a:p>
            <a:pPr algn="just"/>
            <a:endParaRPr lang="zh-CN" altLang="en-US" sz="2000" dirty="0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8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A1DECCC-9087-3C0A-9E6B-4E4873C0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841015"/>
              </p:ext>
            </p:extLst>
          </p:nvPr>
        </p:nvGraphicFramePr>
        <p:xfrm>
          <a:off x="2736411" y="3464467"/>
          <a:ext cx="6719177" cy="2001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295">
                  <a:extLst>
                    <a:ext uri="{9D8B030D-6E8A-4147-A177-3AD203B41FA5}">
                      <a16:colId xmlns:a16="http://schemas.microsoft.com/office/drawing/2014/main" val="4236494540"/>
                    </a:ext>
                  </a:extLst>
                </a:gridCol>
                <a:gridCol w="3550882">
                  <a:extLst>
                    <a:ext uri="{9D8B030D-6E8A-4147-A177-3AD203B41FA5}">
                      <a16:colId xmlns:a16="http://schemas.microsoft.com/office/drawing/2014/main" val="1594558722"/>
                    </a:ext>
                  </a:extLst>
                </a:gridCol>
              </a:tblGrid>
              <a:tr h="5445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accent1"/>
                          </a:solidFill>
                        </a:rPr>
                        <a:t>人员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accent1"/>
                          </a:solidFill>
                        </a:rPr>
                        <a:t>担任的工作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461477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李昊阳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需求分析与设计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608737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赵炫皓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编写测试程序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324760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陈耀宇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撰写文档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045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12469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发布与管理模块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9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418882" cy="703637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主要目的：允许用户对应用程序进行打包、发布、升级，并监控应用程序的性能和稳定性。包括自动构建、持续集成、版本控制、性能监控和备份。</a:t>
            </a:r>
            <a:endParaRPr lang="zh-CN" altLang="en-US" sz="1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091EA6A5-1B1D-4357-FD78-8F1EBE3C8C80}"/>
              </a:ext>
            </a:extLst>
          </p:cNvPr>
          <p:cNvSpPr txBox="1"/>
          <p:nvPr/>
        </p:nvSpPr>
        <p:spPr>
          <a:xfrm>
            <a:off x="6488757" y="2625182"/>
            <a:ext cx="5068505" cy="33432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设计思路：基于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Jenkins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技术，使用持续集成和持续交付（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CI/CD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）原则来实现应用程序的自动构建、部署和管理。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 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使用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Jenkins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作为构建和部署工具，允许用户配置自动化的构建任务和部署管道。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 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使用版本控制系统管理应用程序，进行版本控制和历史记录。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 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集成性能监控工具，实时监控应用程序的性能。</a:t>
            </a:r>
            <a:endParaRPr lang="zh-CN" altLang="en-US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8B3AE6-D948-5832-46D9-560007861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7" y="2644158"/>
            <a:ext cx="5915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9797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模块功能目标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10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305658" y="1700198"/>
            <a:ext cx="9580684" cy="24475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</a:rPr>
              <a:t>配置构建任务： 用户配置</a:t>
            </a:r>
            <a:r>
              <a:rPr lang="en-US" altLang="zh-CN" sz="1800" dirty="0">
                <a:solidFill>
                  <a:srgbClr val="333333"/>
                </a:solidFill>
              </a:rPr>
              <a:t>Jenkins</a:t>
            </a:r>
            <a:r>
              <a:rPr lang="zh-CN" altLang="en-US" sz="1800" dirty="0">
                <a:solidFill>
                  <a:srgbClr val="333333"/>
                </a:solidFill>
              </a:rPr>
              <a:t>构建任务，指定如何构建应用程序。代码更改后，</a:t>
            </a:r>
            <a:r>
              <a:rPr lang="en-US" altLang="zh-CN" sz="1800" dirty="0">
                <a:solidFill>
                  <a:srgbClr val="333333"/>
                </a:solidFill>
              </a:rPr>
              <a:t>Jenkins</a:t>
            </a:r>
            <a:r>
              <a:rPr lang="zh-CN" altLang="en-US" sz="1800" dirty="0">
                <a:solidFill>
                  <a:srgbClr val="333333"/>
                </a:solidFill>
              </a:rPr>
              <a:t>自动触发构建任务，检索源代码，执行构建，生成应用程序的可执行文件或包。</a:t>
            </a:r>
            <a:endParaRPr lang="en-US" altLang="zh-CN" sz="1800" dirty="0">
              <a:solidFill>
                <a:srgbClr val="33333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333333"/>
                </a:solidFill>
              </a:rPr>
              <a:t>Jenkins</a:t>
            </a:r>
            <a:r>
              <a:rPr lang="zh-CN" altLang="en-US" sz="1600" b="0" i="0" dirty="0">
                <a:solidFill>
                  <a:srgbClr val="374151"/>
                </a:solidFill>
                <a:effectLst/>
              </a:rPr>
              <a:t>是一个开源的自动化构建和持续集成工具，广泛用于软件开发领域。它的作用是帮助团队自动化构建、测试和部署应用程序，从而提高开发速度和质量。</a:t>
            </a:r>
            <a:endParaRPr lang="zh-CN" altLang="en-US" sz="2000" dirty="0">
              <a:solidFill>
                <a:srgbClr val="333333"/>
              </a:solidFill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61834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模块功能设计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305658" y="1700198"/>
            <a:ext cx="9580684" cy="43222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Söhne"/>
              </a:rPr>
              <a:t>用户配置构建任务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：提供一个用户友好的界面，允许用户定义和配置构建任务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包括指定构建参数、版本控制系统的设置、构建触发条件、构建环境等。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Söhne"/>
              </a:rPr>
              <a:t>自动触发构建任务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：一旦构建任务被配置和触发条件满足（如代码变更），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Jenkins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能够自动触发构建任务的执行。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Söhne"/>
              </a:rPr>
              <a:t>源代码检索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：从源代码存储库（如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Git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）中检索源代码。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Söhne"/>
              </a:rPr>
              <a:t>执行构建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Jenkins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负责实际执行构建过程。它会根据预定义的构建步骤执行编译、测试、打包、部署等操作。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Söhne"/>
              </a:rPr>
              <a:t>生成可执行文件或包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：</a:t>
            </a:r>
            <a:r>
              <a:rPr lang="zh-CN" altLang="en-US" sz="1600" dirty="0">
                <a:solidFill>
                  <a:srgbClr val="374151"/>
                </a:solidFill>
                <a:latin typeface="Söhne"/>
              </a:rPr>
              <a:t>在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执行必要的步骤后，以生成应用程序的最终产品，如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JAR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文件、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WAR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文件等。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Söhne"/>
              </a:rPr>
              <a:t>记录详细运行步骤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：记录构建任务的详细运行步骤，包括每个构建步骤的执行状态、日志输出等信息。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61055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代码示例与测试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7F4D8E-1BD7-88DC-3F56-C2B63BB16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578" y="1185157"/>
            <a:ext cx="7966843" cy="448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2621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代码示例与测试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5E95A-BDC6-CE69-45E8-67FD0C7C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0" y="2544476"/>
            <a:ext cx="6307920" cy="1769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5BD365-AE32-B34B-8822-35AFA6D4E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7" t="6282" r="5525" b="5035"/>
          <a:stretch/>
        </p:blipFill>
        <p:spPr>
          <a:xfrm>
            <a:off x="6391800" y="881223"/>
            <a:ext cx="5412829" cy="53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0716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代码示例与测试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B8E266-1B93-72E8-F955-B51729573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4500"/>
            <a:ext cx="6096001" cy="342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2C8AA4-3F61-A81D-8BDA-002B5FBA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00198"/>
            <a:ext cx="6096002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9357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317590" y="1588758"/>
            <a:ext cx="3721217" cy="3680483"/>
            <a:chOff x="6597449" y="2233790"/>
            <a:chExt cx="3721217" cy="368048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2233790"/>
              <a:ext cx="3033528" cy="620713"/>
              <a:chOff x="5855427" y="2733035"/>
              <a:chExt cx="3033528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2781782"/>
                <a:ext cx="2339102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一周工作总结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2733035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1</a:t>
                </a:r>
                <a:endParaRPr lang="zh-CN" altLang="en-US" sz="3200" b="1" dirty="0"/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3362144" cy="620713"/>
              <a:chOff x="5855427" y="1647453"/>
              <a:chExt cx="3362144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667718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b="1" dirty="0">
                    <a:sym typeface="+mn-lt"/>
                  </a:rPr>
                  <a:t>6 </a:t>
                </a:r>
                <a:r>
                  <a:rPr lang="zh-CN" altLang="en-US" sz="2800" b="1" dirty="0">
                    <a:sym typeface="+mn-lt"/>
                  </a:rPr>
                  <a:t>扩展模块管理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2</a:t>
                </a:r>
                <a:endParaRPr lang="zh-CN" altLang="en-US" sz="3200" b="1" dirty="0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3721217" cy="620713"/>
              <a:chOff x="5855427" y="1647453"/>
              <a:chExt cx="3721217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302679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b="1" dirty="0">
                    <a:sym typeface="+mn-lt"/>
                  </a:rPr>
                  <a:t>7 </a:t>
                </a:r>
                <a:r>
                  <a:rPr lang="zh-CN" altLang="en-US" sz="2800" b="1" dirty="0">
                    <a:sym typeface="+mn-lt"/>
                  </a:rPr>
                  <a:t>发布与管理模块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3</a:t>
                </a:r>
                <a:endParaRPr lang="zh-CN" altLang="en-US" sz="3200" b="1" dirty="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597449" y="5293560"/>
              <a:ext cx="2315383" cy="620713"/>
              <a:chOff x="5855427" y="1647453"/>
              <a:chExt cx="2315383" cy="62071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近期目标</a:t>
                </a: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/>
                  <a:t>4</a:t>
                </a:r>
                <a:endParaRPr lang="zh-CN" altLang="en-US" sz="3200" b="1" dirty="0"/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API</a:t>
            </a:r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459875"/>
            <a:ext cx="9100038" cy="13681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应用构建接口（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AppBuild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）：提供应用构建的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API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，包括配置应用构建参数，设置触发条件，指定源代码与代码版本，自定义接口方法，启用、停用和卸载构建任务，获取构建日志等等。</a:t>
            </a:r>
            <a:endParaRPr lang="zh-CN" altLang="en-US" sz="1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5CB9B8-E363-A8B1-9401-14EDF44D17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3" t="12007" r="7203" b="11264"/>
          <a:stretch/>
        </p:blipFill>
        <p:spPr>
          <a:xfrm>
            <a:off x="3242442" y="2723919"/>
            <a:ext cx="5707116" cy="343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5902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近期目标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9965420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四段时间轴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512B7B-601D-497F-AA32-82848DBDF36A}"/>
              </a:ext>
            </a:extLst>
          </p:cNvPr>
          <p:cNvSpPr/>
          <p:nvPr/>
        </p:nvSpPr>
        <p:spPr>
          <a:xfrm>
            <a:off x="745392" y="1234412"/>
            <a:ext cx="2620107" cy="4644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BC8F23B-A4A9-499F-B708-B07DF0860A17}"/>
              </a:ext>
            </a:extLst>
          </p:cNvPr>
          <p:cNvCxnSpPr/>
          <p:nvPr/>
        </p:nvCxnSpPr>
        <p:spPr>
          <a:xfrm>
            <a:off x="660400" y="5944324"/>
            <a:ext cx="1085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46F54B2-AA33-4AC0-95A7-15991AD7F073}"/>
              </a:ext>
            </a:extLst>
          </p:cNvPr>
          <p:cNvCxnSpPr/>
          <p:nvPr/>
        </p:nvCxnSpPr>
        <p:spPr>
          <a:xfrm flipV="1">
            <a:off x="660400" y="1084217"/>
            <a:ext cx="0" cy="48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5F52328-0669-4724-9D75-8DFF0803504A}"/>
              </a:ext>
            </a:extLst>
          </p:cNvPr>
          <p:cNvSpPr/>
          <p:nvPr/>
        </p:nvSpPr>
        <p:spPr>
          <a:xfrm>
            <a:off x="3424114" y="1234412"/>
            <a:ext cx="2620107" cy="4644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094091-8BDD-4433-B3FD-8B2F283D646F}"/>
              </a:ext>
            </a:extLst>
          </p:cNvPr>
          <p:cNvSpPr/>
          <p:nvPr/>
        </p:nvSpPr>
        <p:spPr>
          <a:xfrm>
            <a:off x="6102836" y="1234412"/>
            <a:ext cx="2620107" cy="4644000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8C54280-A2DE-4092-9763-C0C1B2D760D2}"/>
              </a:ext>
            </a:extLst>
          </p:cNvPr>
          <p:cNvSpPr/>
          <p:nvPr/>
        </p:nvSpPr>
        <p:spPr>
          <a:xfrm>
            <a:off x="8781557" y="1234412"/>
            <a:ext cx="2620107" cy="46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12">
            <a:extLst>
              <a:ext uri="{FF2B5EF4-FFF2-40B4-BE49-F238E27FC236}">
                <a16:creationId xmlns:a16="http://schemas.microsoft.com/office/drawing/2014/main" id="{1EBD128D-EC9E-443A-96DC-AD9C6B4BBCB2}"/>
              </a:ext>
            </a:extLst>
          </p:cNvPr>
          <p:cNvSpPr/>
          <p:nvPr/>
        </p:nvSpPr>
        <p:spPr>
          <a:xfrm>
            <a:off x="703385" y="2483086"/>
            <a:ext cx="10785230" cy="2297723"/>
          </a:xfrm>
          <a:custGeom>
            <a:avLst/>
            <a:gdLst>
              <a:gd name="connsiteX0" fmla="*/ 0 w 6858000"/>
              <a:gd name="connsiteY0" fmla="*/ 2297723 h 2297723"/>
              <a:gd name="connsiteX1" fmla="*/ 1828800 w 6858000"/>
              <a:gd name="connsiteY1" fmla="*/ 1066800 h 2297723"/>
              <a:gd name="connsiteX2" fmla="*/ 4712677 w 6858000"/>
              <a:gd name="connsiteY2" fmla="*/ 1664676 h 2297723"/>
              <a:gd name="connsiteX3" fmla="*/ 6858000 w 6858000"/>
              <a:gd name="connsiteY3" fmla="*/ 0 h 229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297723">
                <a:moveTo>
                  <a:pt x="0" y="2297723"/>
                </a:moveTo>
                <a:cubicBezTo>
                  <a:pt x="521677" y="1735015"/>
                  <a:pt x="1043354" y="1172308"/>
                  <a:pt x="1828800" y="1066800"/>
                </a:cubicBezTo>
                <a:cubicBezTo>
                  <a:pt x="2614246" y="961292"/>
                  <a:pt x="3874477" y="1842476"/>
                  <a:pt x="4712677" y="1664676"/>
                </a:cubicBezTo>
                <a:cubicBezTo>
                  <a:pt x="5550877" y="1486876"/>
                  <a:pt x="6204438" y="743438"/>
                  <a:pt x="685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81A0BBE-B18F-47BC-8511-BA14930AC2E9}"/>
              </a:ext>
            </a:extLst>
          </p:cNvPr>
          <p:cNvSpPr txBox="1"/>
          <p:nvPr/>
        </p:nvSpPr>
        <p:spPr>
          <a:xfrm>
            <a:off x="921569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</a:rPr>
              <a:t>第一周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800" spc="300" dirty="0">
                <a:solidFill>
                  <a:schemeClr val="bg1"/>
                </a:solidFill>
                <a:latin typeface="+mn-ea"/>
              </a:rPr>
              <a:t>10/10-10/16</a:t>
            </a:r>
            <a:endParaRPr lang="zh-CN" altLang="en-US" sz="8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1B553C-EF94-495C-9A39-767771FDECEA}"/>
              </a:ext>
            </a:extLst>
          </p:cNvPr>
          <p:cNvSpPr txBox="1"/>
          <p:nvPr/>
        </p:nvSpPr>
        <p:spPr>
          <a:xfrm>
            <a:off x="3613479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第二周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800" spc="300" dirty="0">
                <a:solidFill>
                  <a:schemeClr val="bg1"/>
                </a:solidFill>
                <a:latin typeface="+mn-ea"/>
              </a:rPr>
              <a:t>10/17-10/23</a:t>
            </a:r>
            <a:endParaRPr lang="zh-CN" altLang="en-US" sz="8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99A37A8-2D93-41DC-88AE-24284CD4776B}"/>
              </a:ext>
            </a:extLst>
          </p:cNvPr>
          <p:cNvSpPr txBox="1"/>
          <p:nvPr/>
        </p:nvSpPr>
        <p:spPr>
          <a:xfrm>
            <a:off x="6292201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第三周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800" spc="300" dirty="0">
                <a:solidFill>
                  <a:schemeClr val="bg1"/>
                </a:solidFill>
                <a:latin typeface="+mn-ea"/>
              </a:rPr>
              <a:t>10/24-10/30</a:t>
            </a:r>
            <a:endParaRPr lang="zh-CN" altLang="en-US" sz="8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6CAFFEB-9961-4EA4-973C-66D8924FCD27}"/>
              </a:ext>
            </a:extLst>
          </p:cNvPr>
          <p:cNvSpPr txBox="1"/>
          <p:nvPr/>
        </p:nvSpPr>
        <p:spPr>
          <a:xfrm>
            <a:off x="8970922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第四周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800" spc="300" dirty="0">
                <a:solidFill>
                  <a:schemeClr val="bg1"/>
                </a:solidFill>
                <a:latin typeface="+mn-ea"/>
              </a:rPr>
              <a:t>10/31-11/06</a:t>
            </a:r>
            <a:endParaRPr lang="zh-CN" altLang="en-US" sz="8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8E4D59B-4B21-4C6E-82BD-65E8FF60B6BC}"/>
              </a:ext>
            </a:extLst>
          </p:cNvPr>
          <p:cNvSpPr txBox="1"/>
          <p:nvPr/>
        </p:nvSpPr>
        <p:spPr>
          <a:xfrm>
            <a:off x="1015055" y="1471317"/>
            <a:ext cx="2080780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进行需求分析与概要设计，了解平台究竟要做什么以及怎么做。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2C718DE-2C99-4837-87A2-07F58EA378E0}"/>
              </a:ext>
            </a:extLst>
          </p:cNvPr>
          <p:cNvSpPr txBox="1"/>
          <p:nvPr/>
        </p:nvSpPr>
        <p:spPr>
          <a:xfrm>
            <a:off x="3698628" y="1471317"/>
            <a:ext cx="2080780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细化概要设计，完善各类文档；统一接口，分模块进行详细设计，采用面向对象或结构化设计方案。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1BC744-2FC7-F7ED-862C-73FBAB764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16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BE24D2-416F-EC54-E4FE-2CAD0970D7EB}"/>
              </a:ext>
            </a:extLst>
          </p:cNvPr>
          <p:cNvSpPr txBox="1"/>
          <p:nvPr/>
        </p:nvSpPr>
        <p:spPr>
          <a:xfrm>
            <a:off x="6292201" y="1471317"/>
            <a:ext cx="2080780" cy="150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首先实现模块的主要功能，详细设计子模块，分工编写子模块，进行模块内的集成测试；开始向其他模块提供可用</a:t>
            </a:r>
            <a:r>
              <a:rPr lang="en-US" altLang="zh-CN" sz="1200" spc="300" dirty="0">
                <a:solidFill>
                  <a:schemeClr val="bg1"/>
                </a:solidFill>
              </a:rPr>
              <a:t>API</a:t>
            </a:r>
            <a:r>
              <a:rPr lang="zh-CN" altLang="en-US" sz="1200" spc="300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A97A30-686D-34EE-D3D9-A2F8F4D6BD8F}"/>
              </a:ext>
            </a:extLst>
          </p:cNvPr>
          <p:cNvSpPr txBox="1"/>
          <p:nvPr/>
        </p:nvSpPr>
        <p:spPr>
          <a:xfrm>
            <a:off x="9051220" y="1477431"/>
            <a:ext cx="2080780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修改模块设计，以适应其他模块</a:t>
            </a:r>
            <a:r>
              <a:rPr lang="en-US" altLang="zh-CN" sz="1200" spc="300" dirty="0">
                <a:solidFill>
                  <a:schemeClr val="bg1"/>
                </a:solidFill>
              </a:rPr>
              <a:t>API</a:t>
            </a:r>
            <a:r>
              <a:rPr lang="zh-CN" altLang="en-US" sz="1200" spc="300" dirty="0">
                <a:solidFill>
                  <a:schemeClr val="bg1"/>
                </a:solidFill>
              </a:rPr>
              <a:t>需求；增加模块功能。</a:t>
            </a:r>
          </a:p>
        </p:txBody>
      </p:sp>
    </p:spTree>
    <p:extLst>
      <p:ext uri="{BB962C8B-B14F-4D97-AF65-F5344CB8AC3E}">
        <p14:creationId xmlns:p14="http://schemas.microsoft.com/office/powerpoint/2010/main" val="345002078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BFA38D-9A8C-4E0C-9C6C-2CB34BEACF7B}"/>
              </a:ext>
            </a:extLst>
          </p:cNvPr>
          <p:cNvCxnSpPr>
            <a:cxnSpLocks/>
          </p:cNvCxnSpPr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83B58918-BCD0-45B7-98ED-AC4A02B905DA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C8FA0E4A-FEF9-4543-BA4C-F9B6458D9428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7F843F-C2DA-4DB8-BA88-18394FAAAFC0}"/>
              </a:ext>
            </a:extLst>
          </p:cNvPr>
          <p:cNvSpPr txBox="1"/>
          <p:nvPr/>
        </p:nvSpPr>
        <p:spPr>
          <a:xfrm>
            <a:off x="7608346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组　长：李昊阳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E28DAD-DCDD-42F9-82E7-89BE85D0258F}"/>
              </a:ext>
            </a:extLst>
          </p:cNvPr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老　师：汤世平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1A0AC7-8073-4C40-8F36-F45903884EC7}"/>
              </a:ext>
            </a:extLst>
          </p:cNvPr>
          <p:cNvSpPr txBox="1"/>
          <p:nvPr/>
        </p:nvSpPr>
        <p:spPr>
          <a:xfrm>
            <a:off x="4622801" y="2011086"/>
            <a:ext cx="691481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感谢大家</a:t>
            </a:r>
            <a:endParaRPr lang="en-US" altLang="zh-CN" sz="6000" spc="3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请老师批评指正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406996779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3916501" cy="857460"/>
            <a:chOff x="5588007" y="1590635"/>
            <a:chExt cx="3916501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95465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一周工作总结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34571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ym typeface="+mn-lt"/>
              </a:rPr>
              <a:t>一周工作总结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305658" y="1700198"/>
            <a:ext cx="9580684" cy="45403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细化模块功能，将模块的大体框架与要先实现的功能提炼出来。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根据业务逻辑划分子模块，设计数据流图。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撰写并迭代软件需求说明文档。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深入了解各个框架的使用方法，阅读相关文档。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在本地构建测试项目，加深对框架的理解。开始编写使用相关框架的子模块代码。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正在部署云服务器。。。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87374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4339694" cy="857460"/>
            <a:chOff x="5588007" y="1590635"/>
            <a:chExt cx="4339694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37784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6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扩展模块管理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24024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成员与分工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099" y="2505200"/>
            <a:ext cx="906780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本模块人员安排：李昊阳 李文博 田东琦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A1DECCC-9087-3C0A-9E6B-4E4873C0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349401"/>
              </p:ext>
            </p:extLst>
          </p:nvPr>
        </p:nvGraphicFramePr>
        <p:xfrm>
          <a:off x="2736411" y="3464467"/>
          <a:ext cx="6719177" cy="2001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295">
                  <a:extLst>
                    <a:ext uri="{9D8B030D-6E8A-4147-A177-3AD203B41FA5}">
                      <a16:colId xmlns:a16="http://schemas.microsoft.com/office/drawing/2014/main" val="4236494540"/>
                    </a:ext>
                  </a:extLst>
                </a:gridCol>
                <a:gridCol w="3550882">
                  <a:extLst>
                    <a:ext uri="{9D8B030D-6E8A-4147-A177-3AD203B41FA5}">
                      <a16:colId xmlns:a16="http://schemas.microsoft.com/office/drawing/2014/main" val="1594558722"/>
                    </a:ext>
                  </a:extLst>
                </a:gridCol>
              </a:tblGrid>
              <a:tr h="5445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accent1"/>
                          </a:solidFill>
                        </a:rPr>
                        <a:t>人员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accent1"/>
                          </a:solidFill>
                        </a:rPr>
                        <a:t>担任的工作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461477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李昊阳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需求分析与设计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608737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李文博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编写测试程序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324760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田东琦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撰写文档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045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04945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3B2382-23E3-CE24-E4CE-234A9B92C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9" y="2519173"/>
            <a:ext cx="5915025" cy="334327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扩展模块管理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418882" cy="703637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主要目的：为 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Helvetica Neue"/>
              </a:rPr>
              <a:t>SaaS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平台用户提供一种强大且可靠的方式来引入、管理和维护自定义或第三方模块，以增强本平台的功能和可定制性。</a:t>
            </a:r>
            <a:endParaRPr lang="zh-CN" altLang="en-US" sz="1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091EA6A5-1B1D-4357-FD78-8F1EBE3C8C80}"/>
              </a:ext>
            </a:extLst>
          </p:cNvPr>
          <p:cNvSpPr txBox="1"/>
          <p:nvPr/>
        </p:nvSpPr>
        <p:spPr>
          <a:xfrm>
            <a:off x="6545318" y="2978749"/>
            <a:ext cx="4908249" cy="1838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设计思路：模仿并利用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Java 9+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的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Jigsaw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模块系统和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Maven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的依赖管理来实现一个模块化的扩展模块管理系统。</a:t>
            </a:r>
          </a:p>
          <a:p>
            <a:pPr lvl="1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Jigsaw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技术用于代码封装和版本管理。</a:t>
            </a:r>
          </a:p>
          <a:p>
            <a:pPr lvl="1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Maven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用于管理项目依赖和构建项目</a:t>
            </a:r>
          </a:p>
        </p:txBody>
      </p:sp>
    </p:spTree>
    <p:extLst>
      <p:ext uri="{BB962C8B-B14F-4D97-AF65-F5344CB8AC3E}">
        <p14:creationId xmlns:p14="http://schemas.microsoft.com/office/powerpoint/2010/main" val="163140006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模块功能目标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305658" y="1700198"/>
            <a:ext cx="9580684" cy="45403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Helvetica Neue"/>
              </a:rPr>
              <a:t>模块依赖管理： 用户能够指定模块之间的依赖关系。</a:t>
            </a:r>
            <a:endParaRPr lang="en-US" altLang="zh-CN" sz="2000" dirty="0">
              <a:solidFill>
                <a:srgbClr val="333333"/>
              </a:solidFill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Maven Embedder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允许在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Java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应用程序中嵌入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Maven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，并可以通过编程方式管理和执行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Maven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构建，包括构建模块，以此更好地管理和控制自定义模块的依赖、版本和更新。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用户填写依赖信息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系统检查依赖关系是否正确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若正确，根据依赖关系为不同模块生成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pom.xml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文件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系统使用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Maven Embedder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与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Maven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引擎进行交互，执行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Maven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构建任务。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96347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模块功能设计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299308" y="1621635"/>
            <a:ext cx="10220030" cy="40448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+mn-ea"/>
              </a:rPr>
              <a:t>导入 </a:t>
            </a:r>
            <a:r>
              <a:rPr lang="en-US" altLang="zh-CN" sz="1600" b="1" i="0" dirty="0">
                <a:solidFill>
                  <a:srgbClr val="374151"/>
                </a:solidFill>
                <a:effectLst/>
                <a:latin typeface="+mn-ea"/>
              </a:rPr>
              <a:t>Maven Embedder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：首先，向本模块中导入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Maven Embedder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的相关库（在项目的构建文件中添加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Maven Embedder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作为依赖项）。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+mn-ea"/>
              </a:rPr>
              <a:t>创建 </a:t>
            </a:r>
            <a:r>
              <a:rPr lang="en-US" altLang="zh-CN" sz="1600" b="1" i="0" dirty="0">
                <a:solidFill>
                  <a:srgbClr val="374151"/>
                </a:solidFill>
                <a:effectLst/>
                <a:latin typeface="+mn-ea"/>
              </a:rPr>
              <a:t>Maven Embedder </a:t>
            </a:r>
            <a:r>
              <a:rPr lang="zh-CN" altLang="en-US" sz="1600" b="1" i="0" dirty="0">
                <a:solidFill>
                  <a:srgbClr val="374151"/>
                </a:solidFill>
                <a:effectLst/>
                <a:latin typeface="+mn-ea"/>
              </a:rPr>
              <a:t>实例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：在本模块代码中，创建一个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Maven Embedder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实例，与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Maven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引擎进行交互。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+mn-ea"/>
              </a:rPr>
              <a:t>配置 </a:t>
            </a:r>
            <a:r>
              <a:rPr lang="en-US" altLang="zh-CN" sz="1600" b="1" i="0" dirty="0">
                <a:solidFill>
                  <a:srgbClr val="374151"/>
                </a:solidFill>
                <a:effectLst/>
                <a:latin typeface="+mn-ea"/>
              </a:rPr>
              <a:t>Maven Embedder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：使用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Maven Embedder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配置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Maven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的本地存储库路径、远程存储库、插件等信息</a:t>
            </a:r>
            <a:r>
              <a:rPr lang="zh-CN" altLang="en-US" sz="1600" dirty="0">
                <a:solidFill>
                  <a:srgbClr val="374151"/>
                </a:solidFill>
                <a:latin typeface="+mn-ea"/>
              </a:rPr>
              <a:t>（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设置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Maven Embedder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的属性）。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+mn-ea"/>
              </a:rPr>
              <a:t>定义模块依赖关系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：用户为不同的模块定义依赖关系。解析用户输入，生成各模块的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Maven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依赖描述文件（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pom.xml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文件），并将其与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Maven Embedder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实例关联。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+mn-ea"/>
              </a:rPr>
              <a:t>执行依赖解析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：使用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Maven Embedder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执行依赖解析，构建项目。</a:t>
            </a:r>
          </a:p>
          <a:p>
            <a:pPr algn="l">
              <a:buFont typeface="+mj-lt"/>
              <a:buAutoNum type="arabicPeriod"/>
            </a:pPr>
            <a:r>
              <a:rPr lang="zh-CN" altLang="en-US" sz="1600" b="1" i="0" dirty="0">
                <a:solidFill>
                  <a:srgbClr val="374151"/>
                </a:solidFill>
                <a:effectLst/>
                <a:latin typeface="+mn-ea"/>
              </a:rPr>
              <a:t>管理依赖更新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：根据需要，用户可以使用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+mn-ea"/>
              </a:rPr>
              <a:t>Maven Embedder 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+mn-ea"/>
              </a:rPr>
              <a:t>更新依赖关系，添加新依赖、删除旧依赖等。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82116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1140</Words>
  <Application>Microsoft Office PowerPoint</Application>
  <PresentationFormat>宽屏</PresentationFormat>
  <Paragraphs>123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Helvetica Neue</vt:lpstr>
      <vt:lpstr>Söhne</vt:lpstr>
      <vt:lpstr>等线</vt:lpstr>
      <vt:lpstr>等线 Light</vt:lpstr>
      <vt:lpstr>黑体</vt:lpstr>
      <vt:lpstr>微软雅黑</vt:lpstr>
      <vt:lpstr>微软雅黑 Light</vt:lpstr>
      <vt:lpstr>Arial</vt:lpstr>
      <vt:lpstr>Century Gothic</vt:lpstr>
      <vt:lpstr>Office 主题​​</vt:lpstr>
      <vt:lpstr>1_Office 主题​​</vt:lpstr>
      <vt:lpstr>PowerPoint 演示文稿</vt:lpstr>
      <vt:lpstr>PowerPoint 演示文稿</vt:lpstr>
      <vt:lpstr>PowerPoint 演示文稿</vt:lpstr>
      <vt:lpstr>一周工作总结</vt:lpstr>
      <vt:lpstr>PowerPoint 演示文稿</vt:lpstr>
      <vt:lpstr>成员与分工</vt:lpstr>
      <vt:lpstr>扩展模块管理</vt:lpstr>
      <vt:lpstr>模块功能目标</vt:lpstr>
      <vt:lpstr>模块功能设计</vt:lpstr>
      <vt:lpstr>代码示例与测试</vt:lpstr>
      <vt:lpstr>API</vt:lpstr>
      <vt:lpstr>PowerPoint 演示文稿</vt:lpstr>
      <vt:lpstr>成员与分工</vt:lpstr>
      <vt:lpstr>发布与管理模块</vt:lpstr>
      <vt:lpstr>模块功能目标</vt:lpstr>
      <vt:lpstr>模块功能设计</vt:lpstr>
      <vt:lpstr>代码示例与测试</vt:lpstr>
      <vt:lpstr>代码示例与测试</vt:lpstr>
      <vt:lpstr>代码示例与测试</vt:lpstr>
      <vt:lpstr>API</vt:lpstr>
      <vt:lpstr>PowerPoint 演示文稿</vt:lpstr>
      <vt:lpstr>四段时间轴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小学期硬件类实验答辩汇报</dc:title>
  <dc:creator>Hao Yang</dc:creator>
  <cp:lastModifiedBy>昊阳 李</cp:lastModifiedBy>
  <cp:revision>12</cp:revision>
  <dcterms:created xsi:type="dcterms:W3CDTF">2023-09-09T06:54:22Z</dcterms:created>
  <dcterms:modified xsi:type="dcterms:W3CDTF">2023-10-24T03:34:20Z</dcterms:modified>
</cp:coreProperties>
</file>